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5" r:id="rId5"/>
    <p:sldId id="259" r:id="rId6"/>
    <p:sldId id="260" r:id="rId7"/>
    <p:sldId id="272" r:id="rId8"/>
    <p:sldId id="273" r:id="rId9"/>
    <p:sldId id="274" r:id="rId10"/>
    <p:sldId id="275" r:id="rId11"/>
    <p:sldId id="262" r:id="rId12"/>
    <p:sldId id="261" r:id="rId13"/>
    <p:sldId id="263" r:id="rId14"/>
    <p:sldId id="264" r:id="rId15"/>
    <p:sldId id="268" r:id="rId16"/>
    <p:sldId id="269" r:id="rId17"/>
    <p:sldId id="270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150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C5C90A-8EF4-486E-B5C9-850A76A991D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909847-A393-4369-BEB2-BBB0079A5E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Bird (or bird-like) audio carries information about biodiversity and environment.</a:t>
          </a:r>
        </a:p>
      </dgm:t>
    </dgm:pt>
    <dgm:pt modelId="{E555E20F-5E79-462B-9621-44610039DA77}" type="parTrans" cxnId="{F3D658C0-65FC-4EE9-81DA-491FD44F7482}">
      <dgm:prSet/>
      <dgm:spPr/>
      <dgm:t>
        <a:bodyPr/>
        <a:lstStyle/>
        <a:p>
          <a:endParaRPr lang="en-US"/>
        </a:p>
      </dgm:t>
    </dgm:pt>
    <dgm:pt modelId="{58D043EA-8216-4340-97F6-E3A0992ACE98}" type="sibTrans" cxnId="{F3D658C0-65FC-4EE9-81DA-491FD44F74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FACFD5-0EE4-4B14-9504-F2C8413955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On-device inference avoids streaming raw audio to the cloud (privacy, bandwidth, reliability).</a:t>
          </a:r>
        </a:p>
      </dgm:t>
    </dgm:pt>
    <dgm:pt modelId="{F4F216E0-8261-4138-B1B7-CFDBE217A70D}" type="parTrans" cxnId="{0D6BAC24-F334-41FA-9FFA-056CFBA61DD4}">
      <dgm:prSet/>
      <dgm:spPr/>
      <dgm:t>
        <a:bodyPr/>
        <a:lstStyle/>
        <a:p>
          <a:endParaRPr lang="en-US"/>
        </a:p>
      </dgm:t>
    </dgm:pt>
    <dgm:pt modelId="{3121E241-64D2-4F86-B056-56CCC951B12E}" type="sibTrans" cxnId="{0D6BAC24-F334-41FA-9FFA-056CFBA61DD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006C23-72B7-4D6D-BAEE-76BB61B0F8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Microcontroller constraints force hardware-aware ML design rather than cloud-style models.</a:t>
          </a:r>
        </a:p>
      </dgm:t>
    </dgm:pt>
    <dgm:pt modelId="{226777B6-2702-4A35-820E-14CF1312E94B}" type="parTrans" cxnId="{868236EC-6945-4104-8F4E-DD6B26AF018D}">
      <dgm:prSet/>
      <dgm:spPr/>
      <dgm:t>
        <a:bodyPr/>
        <a:lstStyle/>
        <a:p>
          <a:endParaRPr lang="en-US"/>
        </a:p>
      </dgm:t>
    </dgm:pt>
    <dgm:pt modelId="{0D341416-4A29-486A-A949-6EB2EE5668B8}" type="sibTrans" cxnId="{868236EC-6945-4104-8F4E-DD6B26AF01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5B4355-0F4A-485A-AE25-B445D268BD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Educational value: hands-on TinyML example from dataset → model → MCU deployment.</a:t>
          </a:r>
        </a:p>
      </dgm:t>
    </dgm:pt>
    <dgm:pt modelId="{E6430D31-1CF9-4CD5-BBA3-932DD3A08175}" type="parTrans" cxnId="{4D29C580-D4D7-4B2C-B467-0C7D3554374F}">
      <dgm:prSet/>
      <dgm:spPr/>
      <dgm:t>
        <a:bodyPr/>
        <a:lstStyle/>
        <a:p>
          <a:endParaRPr lang="en-US"/>
        </a:p>
      </dgm:t>
    </dgm:pt>
    <dgm:pt modelId="{23B11AF8-696A-46C0-9DE8-A0524A60E692}" type="sibTrans" cxnId="{4D29C580-D4D7-4B2C-B467-0C7D3554374F}">
      <dgm:prSet/>
      <dgm:spPr/>
      <dgm:t>
        <a:bodyPr/>
        <a:lstStyle/>
        <a:p>
          <a:endParaRPr lang="en-US"/>
        </a:p>
      </dgm:t>
    </dgm:pt>
    <dgm:pt modelId="{14E77269-C386-4D86-A0EA-A85F91368A44}" type="pres">
      <dgm:prSet presAssocID="{3BC5C90A-8EF4-486E-B5C9-850A76A991D8}" presName="root" presStyleCnt="0">
        <dgm:presLayoutVars>
          <dgm:dir/>
          <dgm:resizeHandles val="exact"/>
        </dgm:presLayoutVars>
      </dgm:prSet>
      <dgm:spPr/>
    </dgm:pt>
    <dgm:pt modelId="{AB8E20A9-6EA7-4936-9EC5-3E51E7AB9E9F}" type="pres">
      <dgm:prSet presAssocID="{3BC5C90A-8EF4-486E-B5C9-850A76A991D8}" presName="container" presStyleCnt="0">
        <dgm:presLayoutVars>
          <dgm:dir/>
          <dgm:resizeHandles val="exact"/>
        </dgm:presLayoutVars>
      </dgm:prSet>
      <dgm:spPr/>
    </dgm:pt>
    <dgm:pt modelId="{ACE4ED22-7779-4CEA-8C05-12360F067435}" type="pres">
      <dgm:prSet presAssocID="{B3909847-A393-4369-BEB2-BBB0079A5E22}" presName="compNode" presStyleCnt="0"/>
      <dgm:spPr/>
    </dgm:pt>
    <dgm:pt modelId="{2DD2E9E7-F851-4555-A531-607E02C31318}" type="pres">
      <dgm:prSet presAssocID="{B3909847-A393-4369-BEB2-BBB0079A5E22}" presName="iconBgRect" presStyleLbl="bgShp" presStyleIdx="0" presStyleCnt="4"/>
      <dgm:spPr/>
    </dgm:pt>
    <dgm:pt modelId="{AB703C8A-C160-49BB-B669-99F8186A07AE}" type="pres">
      <dgm:prSet presAssocID="{B3909847-A393-4369-BEB2-BBB0079A5E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row"/>
        </a:ext>
      </dgm:extLst>
    </dgm:pt>
    <dgm:pt modelId="{1E93DFCE-AC51-46EA-B78E-00B967CEAF44}" type="pres">
      <dgm:prSet presAssocID="{B3909847-A393-4369-BEB2-BBB0079A5E22}" presName="spaceRect" presStyleCnt="0"/>
      <dgm:spPr/>
    </dgm:pt>
    <dgm:pt modelId="{71B4D3F4-28E7-49E9-A349-33ACCCA9BE50}" type="pres">
      <dgm:prSet presAssocID="{B3909847-A393-4369-BEB2-BBB0079A5E22}" presName="textRect" presStyleLbl="revTx" presStyleIdx="0" presStyleCnt="4">
        <dgm:presLayoutVars>
          <dgm:chMax val="1"/>
          <dgm:chPref val="1"/>
        </dgm:presLayoutVars>
      </dgm:prSet>
      <dgm:spPr/>
    </dgm:pt>
    <dgm:pt modelId="{64545870-858A-4ECF-8C3D-67ED126A104C}" type="pres">
      <dgm:prSet presAssocID="{58D043EA-8216-4340-97F6-E3A0992ACE98}" presName="sibTrans" presStyleLbl="sibTrans2D1" presStyleIdx="0" presStyleCnt="0"/>
      <dgm:spPr/>
    </dgm:pt>
    <dgm:pt modelId="{0BF116A3-7A86-4A51-84A1-26656BB89520}" type="pres">
      <dgm:prSet presAssocID="{CFFACFD5-0EE4-4B14-9504-F2C84139558F}" presName="compNode" presStyleCnt="0"/>
      <dgm:spPr/>
    </dgm:pt>
    <dgm:pt modelId="{DDBC7586-2772-40E2-B2B1-04D29B5066AC}" type="pres">
      <dgm:prSet presAssocID="{CFFACFD5-0EE4-4B14-9504-F2C84139558F}" presName="iconBgRect" presStyleLbl="bgShp" presStyleIdx="1" presStyleCnt="4"/>
      <dgm:spPr/>
    </dgm:pt>
    <dgm:pt modelId="{D23191B6-02C4-4983-B6AA-51470BD7E167}" type="pres">
      <dgm:prSet presAssocID="{CFFACFD5-0EE4-4B14-9504-F2C84139558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F883ACEA-6473-41E0-B1CB-819A6A336DBC}" type="pres">
      <dgm:prSet presAssocID="{CFFACFD5-0EE4-4B14-9504-F2C84139558F}" presName="spaceRect" presStyleCnt="0"/>
      <dgm:spPr/>
    </dgm:pt>
    <dgm:pt modelId="{1DCAE14D-A977-4276-9CD4-5451A35D92A8}" type="pres">
      <dgm:prSet presAssocID="{CFFACFD5-0EE4-4B14-9504-F2C84139558F}" presName="textRect" presStyleLbl="revTx" presStyleIdx="1" presStyleCnt="4">
        <dgm:presLayoutVars>
          <dgm:chMax val="1"/>
          <dgm:chPref val="1"/>
        </dgm:presLayoutVars>
      </dgm:prSet>
      <dgm:spPr/>
    </dgm:pt>
    <dgm:pt modelId="{FD106296-D29E-40FF-9D51-B9073EAF3804}" type="pres">
      <dgm:prSet presAssocID="{3121E241-64D2-4F86-B056-56CCC951B12E}" presName="sibTrans" presStyleLbl="sibTrans2D1" presStyleIdx="0" presStyleCnt="0"/>
      <dgm:spPr/>
    </dgm:pt>
    <dgm:pt modelId="{E8701AFB-4ED5-4482-ADAD-94155996AAE6}" type="pres">
      <dgm:prSet presAssocID="{D1006C23-72B7-4D6D-BAEE-76BB61B0F8CC}" presName="compNode" presStyleCnt="0"/>
      <dgm:spPr/>
    </dgm:pt>
    <dgm:pt modelId="{0C90144F-0339-4880-9B03-57A255170D5A}" type="pres">
      <dgm:prSet presAssocID="{D1006C23-72B7-4D6D-BAEE-76BB61B0F8CC}" presName="iconBgRect" presStyleLbl="bgShp" presStyleIdx="2" presStyleCnt="4"/>
      <dgm:spPr/>
    </dgm:pt>
    <dgm:pt modelId="{8BD1C8B0-072C-4AC4-A8F9-EFEEFB10E04C}" type="pres">
      <dgm:prSet presAssocID="{D1006C23-72B7-4D6D-BAEE-76BB61B0F8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790A41E-1DD7-421B-89AF-B5FA3A6A9C0C}" type="pres">
      <dgm:prSet presAssocID="{D1006C23-72B7-4D6D-BAEE-76BB61B0F8CC}" presName="spaceRect" presStyleCnt="0"/>
      <dgm:spPr/>
    </dgm:pt>
    <dgm:pt modelId="{9F8AE9B4-3190-4078-A2B3-CEF97C318388}" type="pres">
      <dgm:prSet presAssocID="{D1006C23-72B7-4D6D-BAEE-76BB61B0F8CC}" presName="textRect" presStyleLbl="revTx" presStyleIdx="2" presStyleCnt="4">
        <dgm:presLayoutVars>
          <dgm:chMax val="1"/>
          <dgm:chPref val="1"/>
        </dgm:presLayoutVars>
      </dgm:prSet>
      <dgm:spPr/>
    </dgm:pt>
    <dgm:pt modelId="{F44E82A0-70E3-4747-B1E3-DC1F2DED90C5}" type="pres">
      <dgm:prSet presAssocID="{0D341416-4A29-486A-A949-6EB2EE5668B8}" presName="sibTrans" presStyleLbl="sibTrans2D1" presStyleIdx="0" presStyleCnt="0"/>
      <dgm:spPr/>
    </dgm:pt>
    <dgm:pt modelId="{C2D24402-A1D9-47F1-A6E6-E48DE6229C96}" type="pres">
      <dgm:prSet presAssocID="{B25B4355-0F4A-485A-AE25-B445D268BD54}" presName="compNode" presStyleCnt="0"/>
      <dgm:spPr/>
    </dgm:pt>
    <dgm:pt modelId="{A670EBD0-A7B5-45BB-9659-EE3C15194EA5}" type="pres">
      <dgm:prSet presAssocID="{B25B4355-0F4A-485A-AE25-B445D268BD54}" presName="iconBgRect" presStyleLbl="bgShp" presStyleIdx="3" presStyleCnt="4"/>
      <dgm:spPr/>
    </dgm:pt>
    <dgm:pt modelId="{333AAE6E-77E1-428A-88DD-BCF1C44014B1}" type="pres">
      <dgm:prSet presAssocID="{B25B4355-0F4A-485A-AE25-B445D268BD5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C6F6F10-14D4-4535-BE2C-6B57D7220470}" type="pres">
      <dgm:prSet presAssocID="{B25B4355-0F4A-485A-AE25-B445D268BD54}" presName="spaceRect" presStyleCnt="0"/>
      <dgm:spPr/>
    </dgm:pt>
    <dgm:pt modelId="{3EF5AC1A-5108-4A49-9D30-1F9C575CF5DF}" type="pres">
      <dgm:prSet presAssocID="{B25B4355-0F4A-485A-AE25-B445D268BD5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6BBC421-36F9-4492-BAAE-ABA5D9FEE9AE}" type="presOf" srcId="{B25B4355-0F4A-485A-AE25-B445D268BD54}" destId="{3EF5AC1A-5108-4A49-9D30-1F9C575CF5DF}" srcOrd="0" destOrd="0" presId="urn:microsoft.com/office/officeart/2018/2/layout/IconCircleList"/>
    <dgm:cxn modelId="{0D6BAC24-F334-41FA-9FFA-056CFBA61DD4}" srcId="{3BC5C90A-8EF4-486E-B5C9-850A76A991D8}" destId="{CFFACFD5-0EE4-4B14-9504-F2C84139558F}" srcOrd="1" destOrd="0" parTransId="{F4F216E0-8261-4138-B1B7-CFDBE217A70D}" sibTransId="{3121E241-64D2-4F86-B056-56CCC951B12E}"/>
    <dgm:cxn modelId="{4D29C580-D4D7-4B2C-B467-0C7D3554374F}" srcId="{3BC5C90A-8EF4-486E-B5C9-850A76A991D8}" destId="{B25B4355-0F4A-485A-AE25-B445D268BD54}" srcOrd="3" destOrd="0" parTransId="{E6430D31-1CF9-4CD5-BBA3-932DD3A08175}" sibTransId="{23B11AF8-696A-46C0-9DE8-A0524A60E692}"/>
    <dgm:cxn modelId="{BE291D82-FEA7-4B0C-8201-AF6DF5A1FF54}" type="presOf" srcId="{3BC5C90A-8EF4-486E-B5C9-850A76A991D8}" destId="{14E77269-C386-4D86-A0EA-A85F91368A44}" srcOrd="0" destOrd="0" presId="urn:microsoft.com/office/officeart/2018/2/layout/IconCircleList"/>
    <dgm:cxn modelId="{67EA71A0-AB01-490C-9126-4722BF916549}" type="presOf" srcId="{B3909847-A393-4369-BEB2-BBB0079A5E22}" destId="{71B4D3F4-28E7-49E9-A349-33ACCCA9BE50}" srcOrd="0" destOrd="0" presId="urn:microsoft.com/office/officeart/2018/2/layout/IconCircleList"/>
    <dgm:cxn modelId="{F3D658C0-65FC-4EE9-81DA-491FD44F7482}" srcId="{3BC5C90A-8EF4-486E-B5C9-850A76A991D8}" destId="{B3909847-A393-4369-BEB2-BBB0079A5E22}" srcOrd="0" destOrd="0" parTransId="{E555E20F-5E79-462B-9621-44610039DA77}" sibTransId="{58D043EA-8216-4340-97F6-E3A0992ACE98}"/>
    <dgm:cxn modelId="{0A67F5C0-974E-41DD-80B8-C323BE4CA822}" type="presOf" srcId="{0D341416-4A29-486A-A949-6EB2EE5668B8}" destId="{F44E82A0-70E3-4747-B1E3-DC1F2DED90C5}" srcOrd="0" destOrd="0" presId="urn:microsoft.com/office/officeart/2018/2/layout/IconCircleList"/>
    <dgm:cxn modelId="{0FC227D7-F834-4B8B-ADB5-24DA776765A2}" type="presOf" srcId="{3121E241-64D2-4F86-B056-56CCC951B12E}" destId="{FD106296-D29E-40FF-9D51-B9073EAF3804}" srcOrd="0" destOrd="0" presId="urn:microsoft.com/office/officeart/2018/2/layout/IconCircleList"/>
    <dgm:cxn modelId="{3D7CD6E6-9B37-468F-A8CE-19AC1AC22D4F}" type="presOf" srcId="{CFFACFD5-0EE4-4B14-9504-F2C84139558F}" destId="{1DCAE14D-A977-4276-9CD4-5451A35D92A8}" srcOrd="0" destOrd="0" presId="urn:microsoft.com/office/officeart/2018/2/layout/IconCircleList"/>
    <dgm:cxn modelId="{FD4C86E9-53F6-4CAB-BC7B-7623E4DBE995}" type="presOf" srcId="{58D043EA-8216-4340-97F6-E3A0992ACE98}" destId="{64545870-858A-4ECF-8C3D-67ED126A104C}" srcOrd="0" destOrd="0" presId="urn:microsoft.com/office/officeart/2018/2/layout/IconCircleList"/>
    <dgm:cxn modelId="{868236EC-6945-4104-8F4E-DD6B26AF018D}" srcId="{3BC5C90A-8EF4-486E-B5C9-850A76A991D8}" destId="{D1006C23-72B7-4D6D-BAEE-76BB61B0F8CC}" srcOrd="2" destOrd="0" parTransId="{226777B6-2702-4A35-820E-14CF1312E94B}" sibTransId="{0D341416-4A29-486A-A949-6EB2EE5668B8}"/>
    <dgm:cxn modelId="{3D4178FD-FA30-4A05-8724-66D74983C451}" type="presOf" srcId="{D1006C23-72B7-4D6D-BAEE-76BB61B0F8CC}" destId="{9F8AE9B4-3190-4078-A2B3-CEF97C318388}" srcOrd="0" destOrd="0" presId="urn:microsoft.com/office/officeart/2018/2/layout/IconCircleList"/>
    <dgm:cxn modelId="{F189E2BE-4796-4FA3-AFF8-B22198F9D812}" type="presParOf" srcId="{14E77269-C386-4D86-A0EA-A85F91368A44}" destId="{AB8E20A9-6EA7-4936-9EC5-3E51E7AB9E9F}" srcOrd="0" destOrd="0" presId="urn:microsoft.com/office/officeart/2018/2/layout/IconCircleList"/>
    <dgm:cxn modelId="{D47891FE-217D-4F70-8D76-D8093F6CC90F}" type="presParOf" srcId="{AB8E20A9-6EA7-4936-9EC5-3E51E7AB9E9F}" destId="{ACE4ED22-7779-4CEA-8C05-12360F067435}" srcOrd="0" destOrd="0" presId="urn:microsoft.com/office/officeart/2018/2/layout/IconCircleList"/>
    <dgm:cxn modelId="{4F4945AC-F9A0-45B6-8AFE-3F7F03952C8B}" type="presParOf" srcId="{ACE4ED22-7779-4CEA-8C05-12360F067435}" destId="{2DD2E9E7-F851-4555-A531-607E02C31318}" srcOrd="0" destOrd="0" presId="urn:microsoft.com/office/officeart/2018/2/layout/IconCircleList"/>
    <dgm:cxn modelId="{00ECD6FB-A0D4-4C27-BF3F-24DA29D1AB0C}" type="presParOf" srcId="{ACE4ED22-7779-4CEA-8C05-12360F067435}" destId="{AB703C8A-C160-49BB-B669-99F8186A07AE}" srcOrd="1" destOrd="0" presId="urn:microsoft.com/office/officeart/2018/2/layout/IconCircleList"/>
    <dgm:cxn modelId="{236800F4-4A69-4861-8FA6-A3A18128FFF1}" type="presParOf" srcId="{ACE4ED22-7779-4CEA-8C05-12360F067435}" destId="{1E93DFCE-AC51-46EA-B78E-00B967CEAF44}" srcOrd="2" destOrd="0" presId="urn:microsoft.com/office/officeart/2018/2/layout/IconCircleList"/>
    <dgm:cxn modelId="{7A851D6B-E18A-4454-91D0-AD2C86F3257F}" type="presParOf" srcId="{ACE4ED22-7779-4CEA-8C05-12360F067435}" destId="{71B4D3F4-28E7-49E9-A349-33ACCCA9BE50}" srcOrd="3" destOrd="0" presId="urn:microsoft.com/office/officeart/2018/2/layout/IconCircleList"/>
    <dgm:cxn modelId="{C0073D74-1199-4A31-98DC-EF1BEEC08C45}" type="presParOf" srcId="{AB8E20A9-6EA7-4936-9EC5-3E51E7AB9E9F}" destId="{64545870-858A-4ECF-8C3D-67ED126A104C}" srcOrd="1" destOrd="0" presId="urn:microsoft.com/office/officeart/2018/2/layout/IconCircleList"/>
    <dgm:cxn modelId="{2F4C999F-DAFA-4F21-9598-EABCDE30F6D5}" type="presParOf" srcId="{AB8E20A9-6EA7-4936-9EC5-3E51E7AB9E9F}" destId="{0BF116A3-7A86-4A51-84A1-26656BB89520}" srcOrd="2" destOrd="0" presId="urn:microsoft.com/office/officeart/2018/2/layout/IconCircleList"/>
    <dgm:cxn modelId="{3D77CEC1-74A6-4C31-8CA9-11581855B1D9}" type="presParOf" srcId="{0BF116A3-7A86-4A51-84A1-26656BB89520}" destId="{DDBC7586-2772-40E2-B2B1-04D29B5066AC}" srcOrd="0" destOrd="0" presId="urn:microsoft.com/office/officeart/2018/2/layout/IconCircleList"/>
    <dgm:cxn modelId="{61C7D72D-667A-4771-9C49-43A42786BBD6}" type="presParOf" srcId="{0BF116A3-7A86-4A51-84A1-26656BB89520}" destId="{D23191B6-02C4-4983-B6AA-51470BD7E167}" srcOrd="1" destOrd="0" presId="urn:microsoft.com/office/officeart/2018/2/layout/IconCircleList"/>
    <dgm:cxn modelId="{7B8588E7-E19E-4086-B814-8D5D88A8C81B}" type="presParOf" srcId="{0BF116A3-7A86-4A51-84A1-26656BB89520}" destId="{F883ACEA-6473-41E0-B1CB-819A6A336DBC}" srcOrd="2" destOrd="0" presId="urn:microsoft.com/office/officeart/2018/2/layout/IconCircleList"/>
    <dgm:cxn modelId="{22881C44-D4BF-4A2A-ADE3-0AD0B9678D9C}" type="presParOf" srcId="{0BF116A3-7A86-4A51-84A1-26656BB89520}" destId="{1DCAE14D-A977-4276-9CD4-5451A35D92A8}" srcOrd="3" destOrd="0" presId="urn:microsoft.com/office/officeart/2018/2/layout/IconCircleList"/>
    <dgm:cxn modelId="{E8C6B3E4-882A-4F0D-954B-2D0DABEA41B5}" type="presParOf" srcId="{AB8E20A9-6EA7-4936-9EC5-3E51E7AB9E9F}" destId="{FD106296-D29E-40FF-9D51-B9073EAF3804}" srcOrd="3" destOrd="0" presId="urn:microsoft.com/office/officeart/2018/2/layout/IconCircleList"/>
    <dgm:cxn modelId="{965368D1-368D-44EE-9D82-52766C36CB7D}" type="presParOf" srcId="{AB8E20A9-6EA7-4936-9EC5-3E51E7AB9E9F}" destId="{E8701AFB-4ED5-4482-ADAD-94155996AAE6}" srcOrd="4" destOrd="0" presId="urn:microsoft.com/office/officeart/2018/2/layout/IconCircleList"/>
    <dgm:cxn modelId="{AD3EC100-5D06-48F1-A42B-1DDBDD3C7368}" type="presParOf" srcId="{E8701AFB-4ED5-4482-ADAD-94155996AAE6}" destId="{0C90144F-0339-4880-9B03-57A255170D5A}" srcOrd="0" destOrd="0" presId="urn:microsoft.com/office/officeart/2018/2/layout/IconCircleList"/>
    <dgm:cxn modelId="{88B4DBDB-677F-4984-BBB2-FCD791E65EAF}" type="presParOf" srcId="{E8701AFB-4ED5-4482-ADAD-94155996AAE6}" destId="{8BD1C8B0-072C-4AC4-A8F9-EFEEFB10E04C}" srcOrd="1" destOrd="0" presId="urn:microsoft.com/office/officeart/2018/2/layout/IconCircleList"/>
    <dgm:cxn modelId="{D850AE0F-294B-46D6-A06D-5A73BF2E420E}" type="presParOf" srcId="{E8701AFB-4ED5-4482-ADAD-94155996AAE6}" destId="{4790A41E-1DD7-421B-89AF-B5FA3A6A9C0C}" srcOrd="2" destOrd="0" presId="urn:microsoft.com/office/officeart/2018/2/layout/IconCircleList"/>
    <dgm:cxn modelId="{E9C9857A-4675-42C0-AD96-5BFDE14CE448}" type="presParOf" srcId="{E8701AFB-4ED5-4482-ADAD-94155996AAE6}" destId="{9F8AE9B4-3190-4078-A2B3-CEF97C318388}" srcOrd="3" destOrd="0" presId="urn:microsoft.com/office/officeart/2018/2/layout/IconCircleList"/>
    <dgm:cxn modelId="{F8E03615-EE45-4F38-B896-376FD96843A4}" type="presParOf" srcId="{AB8E20A9-6EA7-4936-9EC5-3E51E7AB9E9F}" destId="{F44E82A0-70E3-4747-B1E3-DC1F2DED90C5}" srcOrd="5" destOrd="0" presId="urn:microsoft.com/office/officeart/2018/2/layout/IconCircleList"/>
    <dgm:cxn modelId="{12283ECA-31DF-4B2D-B4D5-2ED8F2644427}" type="presParOf" srcId="{AB8E20A9-6EA7-4936-9EC5-3E51E7AB9E9F}" destId="{C2D24402-A1D9-47F1-A6E6-E48DE6229C96}" srcOrd="6" destOrd="0" presId="urn:microsoft.com/office/officeart/2018/2/layout/IconCircleList"/>
    <dgm:cxn modelId="{1B8888A7-ED17-4C2F-ADC9-37C204889824}" type="presParOf" srcId="{C2D24402-A1D9-47F1-A6E6-E48DE6229C96}" destId="{A670EBD0-A7B5-45BB-9659-EE3C15194EA5}" srcOrd="0" destOrd="0" presId="urn:microsoft.com/office/officeart/2018/2/layout/IconCircleList"/>
    <dgm:cxn modelId="{74BC412F-3C3D-4861-95C3-1C3384881C74}" type="presParOf" srcId="{C2D24402-A1D9-47F1-A6E6-E48DE6229C96}" destId="{333AAE6E-77E1-428A-88DD-BCF1C44014B1}" srcOrd="1" destOrd="0" presId="urn:microsoft.com/office/officeart/2018/2/layout/IconCircleList"/>
    <dgm:cxn modelId="{85D173EF-9BF2-428E-BBA1-4ED2A87DACE9}" type="presParOf" srcId="{C2D24402-A1D9-47F1-A6E6-E48DE6229C96}" destId="{FC6F6F10-14D4-4535-BE2C-6B57D7220470}" srcOrd="2" destOrd="0" presId="urn:microsoft.com/office/officeart/2018/2/layout/IconCircleList"/>
    <dgm:cxn modelId="{5AEEDA8B-8109-45C3-BB63-1C48086E9364}" type="presParOf" srcId="{C2D24402-A1D9-47F1-A6E6-E48DE6229C96}" destId="{3EF5AC1A-5108-4A49-9D30-1F9C575CF5D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2E9E7-F851-4555-A531-607E02C31318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03C8A-C160-49BB-B669-99F8186A07AE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4D3F4-28E7-49E9-A349-33ACCCA9BE50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Bird (or bird-like) audio carries information about biodiversity and environment.</a:t>
          </a:r>
        </a:p>
      </dsp:txBody>
      <dsp:txXfrm>
        <a:off x="1340173" y="795493"/>
        <a:ext cx="2552269" cy="1082781"/>
      </dsp:txXfrm>
    </dsp:sp>
    <dsp:sp modelId="{DDBC7586-2772-40E2-B2B1-04D29B5066AC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191B6-02C4-4983-B6AA-51470BD7E167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AE14D-A977-4276-9CD4-5451A35D92A8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On-device inference avoids streaming raw audio to the cloud (privacy, bandwidth, reliability).</a:t>
          </a:r>
        </a:p>
      </dsp:txBody>
      <dsp:txXfrm>
        <a:off x="5651962" y="795493"/>
        <a:ext cx="2552269" cy="1082781"/>
      </dsp:txXfrm>
    </dsp:sp>
    <dsp:sp modelId="{0C90144F-0339-4880-9B03-57A255170D5A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1C8B0-072C-4AC4-A8F9-EFEEFB10E04C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AE9B4-3190-4078-A2B3-CEF97C318388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Microcontroller constraints force hardware-aware ML design rather than cloud-style models.</a:t>
          </a:r>
        </a:p>
      </dsp:txBody>
      <dsp:txXfrm>
        <a:off x="1340173" y="2647688"/>
        <a:ext cx="2552269" cy="1082781"/>
      </dsp:txXfrm>
    </dsp:sp>
    <dsp:sp modelId="{A670EBD0-A7B5-45BB-9659-EE3C15194EA5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AAE6E-77E1-428A-88DD-BCF1C44014B1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5AC1A-5108-4A49-9D30-1F9C575CF5DF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Educational value: hands-on TinyML example from dataset → model → MCU deployment.</a:t>
          </a:r>
        </a:p>
      </dsp:txBody>
      <dsp:txXfrm>
        <a:off x="5651962" y="2647688"/>
        <a:ext cx="2552269" cy="1082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BE8A1-0CFA-204C-BC29-554860A62BE4}" type="datetimeFigureOut">
              <a:rPr lang="en-CN" smtClean="0"/>
              <a:t>12/18/2025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D0064-DF3D-E646-A522-FDD13B22CCF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19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0064-DF3D-E646-A522-FDD13B22CCF8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11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D49667-0E32-779B-8EE6-A43DA65C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42468"/>
            <a:ext cx="6858000" cy="29005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On-Device Bird Audio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79734"/>
            <a:ext cx="6858000" cy="63528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Edge Impulse + Arduino Nano 33 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A43DA-8D83-7FBB-E9B1-86F7792966A9}"/>
              </a:ext>
            </a:extLst>
          </p:cNvPr>
          <p:cNvSpPr txBox="1"/>
          <p:nvPr/>
        </p:nvSpPr>
        <p:spPr>
          <a:xfrm>
            <a:off x="3062377" y="5392445"/>
            <a:ext cx="324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Presenter 1: Kun Lu</a:t>
            </a:r>
          </a:p>
          <a:p>
            <a:r>
              <a:rPr lang="en-CA" sz="2000" dirty="0"/>
              <a:t>Presenter 2: </a:t>
            </a:r>
            <a:r>
              <a:rPr lang="en-CA" sz="2000" dirty="0" err="1"/>
              <a:t>Haizhou</a:t>
            </a:r>
            <a:r>
              <a:rPr lang="en-CA" sz="2000" dirty="0"/>
              <a:t> Yu</a:t>
            </a:r>
          </a:p>
          <a:p>
            <a:r>
              <a:rPr lang="en-CA" sz="2000" dirty="0"/>
              <a:t>Presenter 3: Haochen Liu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2AFEF-03FF-92DB-B8B2-D46B6899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6" y="1147448"/>
            <a:ext cx="7549592" cy="973836"/>
          </a:xfrm>
        </p:spPr>
        <p:txBody>
          <a:bodyPr anchor="b">
            <a:normAutofit/>
          </a:bodyPr>
          <a:lstStyle/>
          <a:p>
            <a:r>
              <a:rPr kumimoji="1" lang="en" altLang="zh-CN" sz="3600"/>
              <a:t>Model Performance Results</a:t>
            </a:r>
            <a:endParaRPr kumimoji="1" lang="zh-CN" altLang="en-US" sz="36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858FCF-5822-8504-6506-0599459EA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46" y="2806882"/>
            <a:ext cx="3398174" cy="2729588"/>
          </a:xfrm>
        </p:spPr>
        <p:txBody>
          <a:bodyPr anchor="ctr">
            <a:normAutofit/>
          </a:bodyPr>
          <a:lstStyle/>
          <a:p>
            <a:r>
              <a:rPr kumimoji="1" lang="en" altLang="zh-CN" sz="900" dirty="0"/>
              <a:t>Training Accuracy: 99.8% | Loss: 0.01</a:t>
            </a:r>
          </a:p>
          <a:p>
            <a:pPr marL="0" indent="0">
              <a:buNone/>
            </a:pPr>
            <a:endParaRPr kumimoji="1" lang="en" altLang="zh-CN" sz="900" dirty="0"/>
          </a:p>
          <a:p>
            <a:r>
              <a:rPr kumimoji="1" lang="en" altLang="zh-CN" sz="900" dirty="0"/>
              <a:t>Testing Accuracy (Unseen Data): 98.69%</a:t>
            </a:r>
          </a:p>
          <a:p>
            <a:pPr marL="0" indent="0">
              <a:buNone/>
            </a:pPr>
            <a:endParaRPr kumimoji="1" lang="en" altLang="zh-CN" sz="900" dirty="0"/>
          </a:p>
          <a:p>
            <a:r>
              <a:rPr kumimoji="1" lang="en" altLang="zh-CN" sz="900" dirty="0"/>
              <a:t>Key Insights:</a:t>
            </a:r>
          </a:p>
          <a:p>
            <a:pPr marL="0" indent="0">
              <a:buNone/>
            </a:pPr>
            <a:r>
              <a:rPr kumimoji="1" lang="en" altLang="zh-CN" sz="900" dirty="0"/>
              <a:t>- Environment: ~100% accuracy (Low False Positive Rate)</a:t>
            </a:r>
          </a:p>
          <a:p>
            <a:pPr marL="0" indent="0">
              <a:buNone/>
            </a:pPr>
            <a:r>
              <a:rPr kumimoji="1" lang="en" altLang="zh-CN" sz="900" dirty="0"/>
              <a:t>- Sparrow: 100% detection rate</a:t>
            </a:r>
          </a:p>
          <a:p>
            <a:pPr marL="0" indent="0">
              <a:buNone/>
            </a:pPr>
            <a:r>
              <a:rPr kumimoji="1" lang="en" altLang="zh-CN" sz="900" dirty="0"/>
              <a:t>- Note: Minor confusion between Parrot/Dove (spectrally similar)</a:t>
            </a:r>
            <a:endParaRPr kumimoji="1" lang="zh-CN" altLang="en-US" sz="900" dirty="0"/>
          </a:p>
        </p:txBody>
      </p:sp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C03E50B-2ADB-7F06-2D86-CBCA0E12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49" y="2857903"/>
            <a:ext cx="3862708" cy="251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3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40"/>
    </mc:Choice>
    <mc:Fallback xmlns="">
      <p:transition spd="slow" advTm="622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CA2CC-297A-8368-5DEF-56836E49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70" y="1499385"/>
            <a:ext cx="3420438" cy="846051"/>
          </a:xfrm>
        </p:spPr>
        <p:txBody>
          <a:bodyPr anchor="ctr">
            <a:normAutofit fontScale="90000"/>
          </a:bodyPr>
          <a:lstStyle/>
          <a:p>
            <a:r>
              <a:rPr kumimoji="1" lang="en" altLang="zh-CN" sz="2550"/>
              <a:t>Deployment on Arduino Nano 33 BLE Sense</a:t>
            </a:r>
            <a:endParaRPr kumimoji="1" lang="zh-CN" altLang="en-US" sz="255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C09FF-23AE-3D0F-7A2F-501EA0806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40" y="2605129"/>
            <a:ext cx="3419569" cy="2984689"/>
          </a:xfrm>
        </p:spPr>
        <p:txBody>
          <a:bodyPr anchor="ctr">
            <a:normAutofit/>
          </a:bodyPr>
          <a:lstStyle/>
          <a:p>
            <a:r>
              <a:rPr kumimoji="1" lang="en" altLang="zh-CN" sz="900" dirty="0"/>
              <a:t>Optimization: EON™ Compiler + Int8 Quantization</a:t>
            </a:r>
          </a:p>
          <a:p>
            <a:endParaRPr kumimoji="1" lang="en-US" altLang="zh-CN" sz="900" dirty="0"/>
          </a:p>
          <a:p>
            <a:r>
              <a:rPr kumimoji="1" lang="en" altLang="zh-CN" sz="900" dirty="0"/>
              <a:t>On-Device Performance Estimates:</a:t>
            </a:r>
          </a:p>
          <a:p>
            <a:pPr marL="0" indent="0">
              <a:buNone/>
            </a:pPr>
            <a:r>
              <a:rPr kumimoji="1" lang="en" altLang="zh-CN" sz="900" dirty="0"/>
              <a:t>- Inference Time: 4 </a:t>
            </a:r>
            <a:r>
              <a:rPr kumimoji="1" lang="en" altLang="zh-CN" sz="900" dirty="0" err="1"/>
              <a:t>ms</a:t>
            </a:r>
            <a:r>
              <a:rPr kumimoji="1" lang="en" altLang="zh-CN" sz="900" dirty="0"/>
              <a:t> (Real-time capability)</a:t>
            </a:r>
          </a:p>
          <a:p>
            <a:pPr marL="0" indent="0">
              <a:buNone/>
            </a:pPr>
            <a:r>
              <a:rPr kumimoji="1" lang="en" altLang="zh-CN" sz="900" dirty="0"/>
              <a:t>- RAM Usage: 3.8 KB</a:t>
            </a:r>
          </a:p>
          <a:p>
            <a:pPr marL="0" indent="0">
              <a:buNone/>
            </a:pPr>
            <a:r>
              <a:rPr kumimoji="1" lang="en" altLang="zh-CN" sz="900" dirty="0"/>
              <a:t>- Flash Usage: 31.2 KB
</a:t>
            </a:r>
          </a:p>
          <a:p>
            <a:r>
              <a:rPr kumimoji="1" lang="en" altLang="zh-CN" sz="900" dirty="0"/>
              <a:t>Outcome: Generated optimized Arduino Library</a:t>
            </a:r>
          </a:p>
        </p:txBody>
      </p:sp>
      <p:pic>
        <p:nvPicPr>
          <p:cNvPr id="5" name="图片 4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CFFE2D45-9C56-4DA0-577A-679D6146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72" r="11975"/>
          <a:stretch>
            <a:fillRect/>
          </a:stretch>
        </p:blipFill>
        <p:spPr>
          <a:xfrm>
            <a:off x="4483341" y="1456764"/>
            <a:ext cx="4069058" cy="39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0"/>
    </mc:Choice>
    <mc:Fallback xmlns="">
      <p:transition spd="slow" advTm="2431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C583F1A7-3E3E-170B-EC37-C634A3DE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73" r="31377" b="-1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66BE4-1AE6-FF11-A440-21116C59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altLang="zh-CN" sz="3500"/>
              <a:t>Implementation</a:t>
            </a:r>
            <a:endParaRPr lang="en-CA" sz="3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A1254-B500-F72F-C3AA-0B49D4C3E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r>
              <a:rPr lang="en-CA" sz="1700" dirty="0"/>
              <a:t>Using Arduino IDE</a:t>
            </a:r>
          </a:p>
          <a:p>
            <a:r>
              <a:rPr lang="en-CA" sz="1700" dirty="0"/>
              <a:t>Import library</a:t>
            </a:r>
          </a:p>
          <a:p>
            <a:r>
              <a:rPr lang="en-CA" sz="1700" dirty="0"/>
              <a:t>Built-in code for deployment:</a:t>
            </a:r>
          </a:p>
          <a:p>
            <a:pPr lvl="1"/>
            <a:r>
              <a:rPr lang="en-CA" sz="1700" dirty="0"/>
              <a:t>Reads Microphone through a time window</a:t>
            </a:r>
          </a:p>
          <a:p>
            <a:pPr lvl="1"/>
            <a:r>
              <a:rPr lang="en-CA" sz="1700" dirty="0"/>
              <a:t>Match with model</a:t>
            </a:r>
          </a:p>
          <a:p>
            <a:pPr lvl="1"/>
            <a:r>
              <a:rPr lang="en-CA" sz="1700" dirty="0"/>
              <a:t>Provides results through the serial output back to PC</a:t>
            </a:r>
            <a:endParaRPr lang="en-CA" sz="2100" dirty="0"/>
          </a:p>
          <a:p>
            <a:endParaRPr lang="en-CA" sz="1700" dirty="0"/>
          </a:p>
        </p:txBody>
      </p:sp>
    </p:spTree>
    <p:extLst>
      <p:ext uri="{BB962C8B-B14F-4D97-AF65-F5344CB8AC3E}">
        <p14:creationId xmlns:p14="http://schemas.microsoft.com/office/powerpoint/2010/main" val="330232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FB194A-DE0F-042F-62B9-5D068C818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8" r="14094" b="-1"/>
          <a:stretch>
            <a:fillRect/>
          </a:stretch>
        </p:blipFill>
        <p:spPr bwMode="auto">
          <a:xfrm>
            <a:off x="1891767" y="10"/>
            <a:ext cx="72522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700"/>
              <a:t>Hardware Limitation: Nano 33 BLE Rev2 Microphone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90" y="2434201"/>
            <a:ext cx="3857086" cy="3742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2400"/>
            </a:pPr>
            <a:r>
              <a:rPr lang="en-CA" sz="1400" dirty="0"/>
              <a:t>expectation: use on-board microphone as live audio input.</a:t>
            </a:r>
          </a:p>
          <a:p>
            <a:pPr>
              <a:lnSpc>
                <a:spcPct val="150000"/>
              </a:lnSpc>
              <a:defRPr sz="2400"/>
            </a:pPr>
            <a:r>
              <a:rPr lang="en-CA" sz="1400" dirty="0"/>
              <a:t>Our kit: Arduino Nano 33 BLE Rev2, not the original Rev1.</a:t>
            </a:r>
          </a:p>
          <a:p>
            <a:pPr>
              <a:lnSpc>
                <a:spcPct val="150000"/>
              </a:lnSpc>
              <a:defRPr sz="2400"/>
            </a:pPr>
            <a:r>
              <a:rPr lang="en-CA" sz="1400" dirty="0"/>
              <a:t>Edge Impulse Arduino examples and PDM config are tuned for Rev1 audio path.</a:t>
            </a:r>
          </a:p>
          <a:p>
            <a:pPr>
              <a:lnSpc>
                <a:spcPct val="150000"/>
              </a:lnSpc>
              <a:defRPr sz="2400"/>
            </a:pPr>
            <a:r>
              <a:rPr lang="en-CA" sz="1400" dirty="0"/>
              <a:t>On Rev2 the exported code compiles, but microphone access is unreliable.</a:t>
            </a:r>
          </a:p>
          <a:p>
            <a:pPr>
              <a:lnSpc>
                <a:spcPct val="150000"/>
              </a:lnSpc>
              <a:defRPr sz="2400"/>
            </a:pPr>
            <a:r>
              <a:rPr lang="en-CA" sz="1400" dirty="0"/>
              <a:t>We determined this is a hardware/driver support issue, not a model problem.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BD1769-36B1-7348-3F20-063B9D53A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" r="4887" b="-1"/>
          <a:stretch>
            <a:fillRect/>
          </a:stretch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728906"/>
            <a:ext cx="7344354" cy="2057037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Workaround: File-Based Bird Audio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635" y="2957665"/>
            <a:ext cx="7344354" cy="3171423"/>
          </a:xfrm>
        </p:spPr>
        <p:txBody>
          <a:bodyPr>
            <a:normAutofit/>
          </a:bodyPr>
          <a:lstStyle/>
          <a:p>
            <a:pPr>
              <a:defRPr sz="2400"/>
            </a:pPr>
            <a:r>
              <a:rPr lang="en-CA" sz="1700">
                <a:solidFill>
                  <a:srgbClr val="FFFFFF"/>
                </a:solidFill>
              </a:rPr>
              <a:t>Switched from live mic input to file-based input to keep progress.</a:t>
            </a:r>
          </a:p>
          <a:p>
            <a:pPr>
              <a:defRPr sz="2400"/>
            </a:pPr>
            <a:r>
              <a:rPr lang="en-CA" sz="1700">
                <a:solidFill>
                  <a:srgbClr val="FFFFFF"/>
                </a:solidFill>
              </a:rPr>
              <a:t>Users upload WAV files (FSDD samples) as proxy bird-audio examples.</a:t>
            </a:r>
          </a:p>
          <a:p>
            <a:pPr>
              <a:defRPr sz="2400"/>
            </a:pPr>
            <a:r>
              <a:rPr lang="en-CA" sz="1700">
                <a:solidFill>
                  <a:srgbClr val="FFFFFF"/>
                </a:solidFill>
              </a:rPr>
              <a:t>Reuse the same Edge Impulse model and MFCC-based feature pipeline.</a:t>
            </a:r>
          </a:p>
          <a:p>
            <a:pPr>
              <a:defRPr sz="2400"/>
            </a:pPr>
            <a:r>
              <a:rPr lang="en-CA" sz="1700">
                <a:solidFill>
                  <a:srgbClr val="FFFFFF"/>
                </a:solidFill>
              </a:rPr>
              <a:t>Run inference on uploaded files instead of streaming PDM audio.</a:t>
            </a:r>
          </a:p>
          <a:p>
            <a:pPr>
              <a:defRPr sz="2400"/>
            </a:pPr>
            <a:r>
              <a:rPr lang="en-CA" sz="1700">
                <a:solidFill>
                  <a:srgbClr val="FFFFFF"/>
                </a:solidFill>
              </a:rPr>
              <a:t>Trade-off: no true live listening, but full TinyML pipeline is still demonstrated.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CBBAE-AC77-E572-BDE7-18B46488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62" r="45281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BFD13-80E6-116A-CCCD-AE78AA53F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CN" sz="3500" dirty="0"/>
              <a:t>File-Based: Python Helper Program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F7F149-564C-699D-B4AD-072ECF583B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350" y="2884929"/>
            <a:ext cx="3494817" cy="33741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N" altLang="en-CN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Overall Responsibilities of the Python Helper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CN" altLang="en-CN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Prepare WAV files for embedded inference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CN" altLang="en-CN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Ensure </a:t>
            </a:r>
            <a:r>
              <a:rPr kumimoji="0" lang="en-CN" altLang="en-CN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sample rate, length, and format</a:t>
            </a:r>
            <a:r>
              <a:rPr kumimoji="0" lang="en-CN" altLang="en-CN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 match the trained model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CN" altLang="en-CN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Automatically extract </a:t>
            </a:r>
            <a:r>
              <a:rPr kumimoji="0" lang="en-CN" altLang="en-CN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meaningful audio segments</a:t>
            </a:r>
            <a:endParaRPr kumimoji="0" lang="en-CN" altLang="en-CN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CN" altLang="en-CN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Generate a </a:t>
            </a:r>
            <a:r>
              <a:rPr kumimoji="0" lang="en-CN" altLang="en-CN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 header file</a:t>
            </a:r>
            <a:r>
              <a:rPr kumimoji="0" lang="en-CN" altLang="en-CN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 usable directly by Arduino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CN" altLang="en-CN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893CCAC-9511-BC34-1B04-D9D7E58D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876" y="0"/>
            <a:ext cx="5367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9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995C-9FFA-1B79-3334-1953A01C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CN" sz="2800" dirty="0"/>
              <a:t>File-Based: Python Helper Program</a:t>
            </a:r>
          </a:p>
        </p:txBody>
      </p:sp>
      <p:pic>
        <p:nvPicPr>
          <p:cNvPr id="6" name="Picture 5" descr="Zigzag indicator line">
            <a:extLst>
              <a:ext uri="{FF2B5EF4-FFF2-40B4-BE49-F238E27FC236}">
                <a16:creationId xmlns:a16="http://schemas.microsoft.com/office/drawing/2014/main" id="{168AE047-B61D-3772-19B1-14D8F50484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11" r="36686" b="-1"/>
          <a:stretch>
            <a:fillRect/>
          </a:stretch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610011A1-BC7E-BE1F-ADFF-6B7BB9453C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01417" y="2062976"/>
            <a:ext cx="4441500" cy="46166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N" altLang="en-CN" sz="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1: Audio Loading &amp; Resampling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CN" altLang="en-CN" sz="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 WAV files using librosa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CN" altLang="en-CN" sz="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 all audio to</a:t>
            </a:r>
            <a:r>
              <a:rPr lang="en-CN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0005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CN" altLang="en-CN" sz="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Mono</a:t>
            </a:r>
            <a:endParaRPr lang="en-CN" altLang="en-C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CN" altLang="en-CN" sz="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sample rate</a:t>
            </a:r>
            <a:r>
              <a:rPr kumimoji="0" lang="en-CN" altLang="en-CN" sz="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(e.g. 44.1 kHz)</a:t>
            </a:r>
          </a:p>
          <a:p>
            <a:pPr marL="0" indent="0"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CN" altLang="en-CN" sz="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Normalize amplitude to [-1, 1]</a:t>
            </a:r>
            <a:endParaRPr lang="en-CN" altLang="en-C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CN" altLang="en-CN" sz="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guarantees consistency with the Edge Impulse impulse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Step 2: Energy-Based Signal Analysis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Compute short-time signal energy using:</a:t>
            </a:r>
          </a:p>
          <a:p>
            <a:pPr lvl="1">
              <a:lnSpc>
                <a:spcPct val="110000"/>
              </a:lnSpc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Absolute amplitude</a:t>
            </a:r>
          </a:p>
          <a:p>
            <a:pPr lvl="1">
              <a:lnSpc>
                <a:spcPct val="110000"/>
              </a:lnSpc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Sliding window convolution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Energy highlights:</a:t>
            </a:r>
          </a:p>
          <a:p>
            <a:pPr lvl="1">
              <a:lnSpc>
                <a:spcPct val="110000"/>
              </a:lnSpc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Bird calls</a:t>
            </a:r>
          </a:p>
          <a:p>
            <a:pPr lvl="1">
              <a:lnSpc>
                <a:spcPct val="110000"/>
              </a:lnSpc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Chirps</a:t>
            </a:r>
          </a:p>
          <a:p>
            <a:pPr lvl="1">
              <a:lnSpc>
                <a:spcPct val="110000"/>
              </a:lnSpc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Acoustic events</a:t>
            </a:r>
          </a:p>
          <a:p>
            <a:pPr>
              <a:lnSpc>
                <a:spcPct val="110000"/>
              </a:lnSpc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Silence and background are naturally suppressed</a:t>
            </a:r>
          </a:p>
          <a:p>
            <a:pPr>
              <a:lnSpc>
                <a:spcPct val="110000"/>
              </a:lnSpc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CN" altLang="en-CN" sz="900" b="1" dirty="0">
                <a:latin typeface="Arial" panose="020B0604020202020204" pitchFamily="34" charset="0"/>
                <a:cs typeface="Arial" panose="020B0604020202020204" pitchFamily="34" charset="0"/>
              </a:rPr>
              <a:t>Step 3: Distinct Window Extraction (Key Innovation)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CN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Identify </a:t>
            </a:r>
            <a:r>
              <a:rPr lang="en-CN" altLang="en-CN" sz="900" b="1" dirty="0">
                <a:latin typeface="Arial" panose="020B0604020202020204" pitchFamily="34" charset="0"/>
                <a:cs typeface="Arial" panose="020B0604020202020204" pitchFamily="34" charset="0"/>
              </a:rPr>
              <a:t>high-energy regions</a:t>
            </a:r>
            <a:r>
              <a:rPr lang="en-CN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 above a threshold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CN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Enforce </a:t>
            </a:r>
            <a:r>
              <a:rPr lang="en-CN" altLang="en-CN" sz="900" b="1" dirty="0">
                <a:latin typeface="Arial" panose="020B0604020202020204" pitchFamily="34" charset="0"/>
                <a:cs typeface="Arial" panose="020B0604020202020204" pitchFamily="34" charset="0"/>
              </a:rPr>
              <a:t>minimum separation</a:t>
            </a:r>
            <a:r>
              <a:rPr lang="en-CN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 between windows</a:t>
            </a:r>
          </a:p>
          <a:p>
            <a:pPr lvl="1"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CN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Prevents duplicate windows from the same chirp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CN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Extract multiple fixed-length windows per WAV:</a:t>
            </a:r>
          </a:p>
          <a:p>
            <a:pPr marL="400050" lvl="1" indent="0"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CN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Each window centered on a different acoustic event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CN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This converts the file to </a:t>
            </a:r>
            <a:r>
              <a:rPr lang="en-US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multiple inference-ready samples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en-C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CN" sz="900" b="1" dirty="0">
                <a:latin typeface="Arial" panose="020B0604020202020204" pitchFamily="34" charset="0"/>
                <a:cs typeface="Arial" panose="020B0604020202020204" pitchFamily="34" charset="0"/>
              </a:rPr>
              <a:t>Step 4: Generate the C header file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User definitions (sample rate, audio clip numbers, etc.)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CN" sz="900" dirty="0"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</a:p>
          <a:p>
            <a:pPr defTabSz="9144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CN" sz="900" b="1" dirty="0">
                <a:latin typeface="Arial" panose="020B0604020202020204" pitchFamily="34" charset="0"/>
                <a:cs typeface="Arial" panose="020B0604020202020204" pitchFamily="34" charset="0"/>
              </a:rPr>
              <a:t>Raw Audio Sample data</a:t>
            </a:r>
          </a:p>
        </p:txBody>
      </p:sp>
    </p:spTree>
    <p:extLst>
      <p:ext uri="{BB962C8B-B14F-4D97-AF65-F5344CB8AC3E}">
        <p14:creationId xmlns:p14="http://schemas.microsoft.com/office/powerpoint/2010/main" val="1318852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9A8F9-6DD8-B50F-9435-9D6A8B65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CN" sz="3500"/>
              <a:t>Problem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57E7C-6D85-7D53-91DA-A4780365B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CN" sz="1700"/>
              <a:t>Key Problems:</a:t>
            </a:r>
          </a:p>
          <a:p>
            <a:pPr lvl="1"/>
            <a:r>
              <a:rPr lang="en-US" sz="1700"/>
              <a:t>S</a:t>
            </a:r>
            <a:r>
              <a:rPr lang="en-CN" sz="1700"/>
              <a:t>low Compilation speeds, not real time</a:t>
            </a:r>
          </a:p>
          <a:p>
            <a:pPr lvl="1"/>
            <a:r>
              <a:rPr lang="en-CN" sz="1700"/>
              <a:t>Low accuracy for each sample</a:t>
            </a:r>
          </a:p>
          <a:p>
            <a:pPr lvl="2"/>
            <a:r>
              <a:rPr lang="en-CN" sz="1700"/>
              <a:t>The window seperation from last slide</a:t>
            </a:r>
          </a:p>
          <a:p>
            <a:pPr lvl="1"/>
            <a:r>
              <a:rPr lang="en-CN" sz="1700"/>
              <a:t>SMALL FLASH SIZE -1MB</a:t>
            </a:r>
          </a:p>
          <a:p>
            <a:pPr lvl="2"/>
            <a:r>
              <a:rPr lang="en-CN" sz="1700"/>
              <a:t>Cannot even process four clips at a time!!!</a:t>
            </a:r>
          </a:p>
          <a:p>
            <a:pPr lvl="2"/>
            <a:r>
              <a:rPr lang="en-CN" sz="1700"/>
              <a:t>Sep</a:t>
            </a:r>
            <a:r>
              <a:rPr lang="en-US" sz="1700"/>
              <a:t>a</a:t>
            </a:r>
            <a:r>
              <a:rPr lang="en-CN" sz="1700"/>
              <a:t>rate testing, more tedious</a:t>
            </a:r>
          </a:p>
        </p:txBody>
      </p:sp>
      <p:pic>
        <p:nvPicPr>
          <p:cNvPr id="16" name="Picture 15" descr="Woman peeking out a window">
            <a:extLst>
              <a:ext uri="{FF2B5EF4-FFF2-40B4-BE49-F238E27FC236}">
                <a16:creationId xmlns:a16="http://schemas.microsoft.com/office/drawing/2014/main" id="{21B46E4E-689A-1DC9-9449-4266549175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03" r="17220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39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18864-907F-ACEA-F161-F6B3FB59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CN" sz="35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0B979-E4C1-D98A-61DC-4D39B9825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CN" sz="1700" dirty="0"/>
              <a:t>Testing is forced to similify</a:t>
            </a:r>
          </a:p>
          <a:p>
            <a:r>
              <a:rPr lang="en-CN" sz="1700" dirty="0"/>
              <a:t>Decent results when samples are windowed</a:t>
            </a:r>
          </a:p>
          <a:p>
            <a:r>
              <a:rPr lang="en-CN" sz="1700" dirty="0"/>
              <a:t>Would be better if other MCUs used</a:t>
            </a:r>
          </a:p>
          <a:p>
            <a:r>
              <a:rPr lang="en-CN" sz="1700" dirty="0"/>
              <a:t>Testing is limited due to time constrains and speed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F6D835-7599-5B68-43EF-623EC99F19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1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840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pPr algn="l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75" y="2198362"/>
            <a:ext cx="3719225" cy="3917773"/>
          </a:xfrm>
        </p:spPr>
        <p:txBody>
          <a:bodyPr>
            <a:normAutofit/>
          </a:bodyPr>
          <a:lstStyle/>
          <a:p>
            <a:pPr>
              <a:defRPr sz="2400"/>
            </a:pP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build a </a:t>
            </a:r>
            <a:r>
              <a:rPr lang="en-CA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TinyML</a:t>
            </a: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 classifier that distinguishes spoken digits as proxy for bird calls.</a:t>
            </a:r>
          </a:p>
          <a:p>
            <a:pPr>
              <a:defRPr sz="2400"/>
            </a:pP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Free Spoken Digit Dataset (FSDD, digits 0–9 at 8 kHz).</a:t>
            </a:r>
          </a:p>
          <a:p>
            <a:pPr>
              <a:defRPr sz="2400"/>
            </a:pP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Platform: Arduino Nano 33 BLE</a:t>
            </a:r>
            <a:r>
              <a:rPr lang="zh-CN" alt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Rev2</a:t>
            </a: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on-board microphone.</a:t>
            </a:r>
          </a:p>
          <a:p>
            <a:pPr>
              <a:defRPr sz="2400"/>
            </a:pP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Toolchain: Edge Impulse for data pipeline, model training, and deployment.</a:t>
            </a:r>
          </a:p>
          <a:p>
            <a:pPr>
              <a:defRPr sz="2400"/>
            </a:pP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Focus: trade-offs between accuracy, latency, and memory on constrained AI hardware.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246630-B6D1-65A7-32E5-9DC02C409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525" y="2868738"/>
            <a:ext cx="3591379" cy="23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l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EDE9D8-6A20-5B87-77CA-EEF76642F3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618C3-77F8-F599-54A8-A692E0AD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78" y="1257300"/>
            <a:ext cx="3988849" cy="1381125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000000"/>
                </a:solidFill>
              </a:rPr>
              <a:t>Motivation-Cont.</a:t>
            </a:r>
            <a:endParaRPr lang="en-CN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Graphic 6" descr="Sparrow">
            <a:extLst>
              <a:ext uri="{FF2B5EF4-FFF2-40B4-BE49-F238E27FC236}">
                <a16:creationId xmlns:a16="http://schemas.microsoft.com/office/drawing/2014/main" id="{FF418443-1DD6-A744-37AC-AFD03B71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7467-5EA7-F2DF-F3A8-D948C552F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579" y="2947260"/>
            <a:ext cx="4003614" cy="2927188"/>
          </a:xfrm>
        </p:spPr>
        <p:txBody>
          <a:bodyPr anchor="ctr">
            <a:normAutofit/>
          </a:bodyPr>
          <a:lstStyle/>
          <a:p>
            <a:r>
              <a:rPr lang="en-US" altLang="zh-CN" sz="1500">
                <a:solidFill>
                  <a:srgbClr val="000000"/>
                </a:solidFill>
              </a:rPr>
              <a:t>Bird</a:t>
            </a:r>
            <a:r>
              <a:rPr lang="zh-CN" altLang="en-US" sz="1500">
                <a:solidFill>
                  <a:srgbClr val="000000"/>
                </a:solidFill>
              </a:rPr>
              <a:t> </a:t>
            </a:r>
            <a:r>
              <a:rPr lang="en-US" altLang="zh-CN" sz="1500">
                <a:solidFill>
                  <a:srgbClr val="000000"/>
                </a:solidFill>
              </a:rPr>
              <a:t>identification</a:t>
            </a:r>
            <a:r>
              <a:rPr lang="zh-CN" altLang="en-US" sz="1500">
                <a:solidFill>
                  <a:srgbClr val="000000"/>
                </a:solidFill>
              </a:rPr>
              <a:t> </a:t>
            </a:r>
            <a:r>
              <a:rPr lang="en-US" altLang="zh-CN" sz="1500">
                <a:solidFill>
                  <a:srgbClr val="000000"/>
                </a:solidFill>
              </a:rPr>
              <a:t>is</a:t>
            </a:r>
          </a:p>
          <a:p>
            <a:pPr lvl="1"/>
            <a:r>
              <a:rPr lang="en-US" altLang="zh-CN" sz="1500">
                <a:solidFill>
                  <a:srgbClr val="000000"/>
                </a:solidFill>
              </a:rPr>
              <a:t>Educational</a:t>
            </a:r>
          </a:p>
          <a:p>
            <a:pPr lvl="1"/>
            <a:r>
              <a:rPr lang="en-US" altLang="zh-CN" sz="1500">
                <a:solidFill>
                  <a:srgbClr val="000000"/>
                </a:solidFill>
              </a:rPr>
              <a:t>Recreational</a:t>
            </a:r>
          </a:p>
          <a:p>
            <a:pPr lvl="1"/>
            <a:r>
              <a:rPr lang="en-US" altLang="zh-CN" sz="1500">
                <a:solidFill>
                  <a:srgbClr val="000000"/>
                </a:solidFill>
              </a:rPr>
              <a:t>Convenient</a:t>
            </a:r>
          </a:p>
          <a:p>
            <a:pPr lvl="1"/>
            <a:r>
              <a:rPr lang="en-US" altLang="zh-CN" sz="1500">
                <a:solidFill>
                  <a:srgbClr val="000000"/>
                </a:solidFill>
              </a:rPr>
              <a:t>Bird</a:t>
            </a:r>
            <a:r>
              <a:rPr lang="zh-CN" altLang="en-US" sz="1500">
                <a:solidFill>
                  <a:srgbClr val="000000"/>
                </a:solidFill>
              </a:rPr>
              <a:t> </a:t>
            </a:r>
            <a:r>
              <a:rPr lang="en-US" altLang="zh-CN" sz="1500">
                <a:solidFill>
                  <a:srgbClr val="000000"/>
                </a:solidFill>
              </a:rPr>
              <a:t>observing</a:t>
            </a:r>
            <a:r>
              <a:rPr lang="zh-CN" altLang="en-US" sz="1500">
                <a:solidFill>
                  <a:srgbClr val="000000"/>
                </a:solidFill>
              </a:rPr>
              <a:t> </a:t>
            </a:r>
            <a:r>
              <a:rPr lang="en-US" altLang="zh-CN" sz="1500">
                <a:solidFill>
                  <a:srgbClr val="000000"/>
                </a:solidFill>
              </a:rPr>
              <a:t>community/outdoor</a:t>
            </a:r>
            <a:r>
              <a:rPr lang="zh-CN" altLang="en-US" sz="1500">
                <a:solidFill>
                  <a:srgbClr val="000000"/>
                </a:solidFill>
              </a:rPr>
              <a:t> </a:t>
            </a:r>
            <a:r>
              <a:rPr lang="en-US" altLang="zh-CN" sz="1500">
                <a:solidFill>
                  <a:srgbClr val="000000"/>
                </a:solidFill>
              </a:rPr>
              <a:t>people</a:t>
            </a:r>
          </a:p>
          <a:p>
            <a:pPr lvl="1"/>
            <a:r>
              <a:rPr lang="en-US" altLang="zh-CN" sz="1500">
                <a:solidFill>
                  <a:srgbClr val="000000"/>
                </a:solidFill>
              </a:rPr>
              <a:t>Anyone,</a:t>
            </a:r>
            <a:r>
              <a:rPr lang="zh-CN" altLang="en-US" sz="1500">
                <a:solidFill>
                  <a:srgbClr val="000000"/>
                </a:solidFill>
              </a:rPr>
              <a:t> </a:t>
            </a:r>
            <a:r>
              <a:rPr lang="en-US" altLang="zh-CN" sz="1500">
                <a:solidFill>
                  <a:srgbClr val="000000"/>
                </a:solidFill>
              </a:rPr>
              <a:t>wide</a:t>
            </a:r>
            <a:r>
              <a:rPr lang="zh-CN" altLang="en-US" sz="1500">
                <a:solidFill>
                  <a:srgbClr val="000000"/>
                </a:solidFill>
              </a:rPr>
              <a:t> </a:t>
            </a:r>
            <a:r>
              <a:rPr lang="en-US" altLang="zh-CN" sz="1500">
                <a:solidFill>
                  <a:srgbClr val="000000"/>
                </a:solidFill>
              </a:rPr>
              <a:t>use</a:t>
            </a:r>
            <a:r>
              <a:rPr lang="zh-CN" altLang="en-US" sz="1500">
                <a:solidFill>
                  <a:srgbClr val="000000"/>
                </a:solidFill>
              </a:rPr>
              <a:t> </a:t>
            </a:r>
            <a:r>
              <a:rPr lang="en-US" altLang="zh-CN" sz="1500">
                <a:solidFill>
                  <a:srgbClr val="000000"/>
                </a:solidFill>
              </a:rPr>
              <a:t>case</a:t>
            </a:r>
            <a:endParaRPr lang="en-CN" sz="15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06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Freeform: Shape 206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I – Edge Impulse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75" y="2198362"/>
            <a:ext cx="3719225" cy="3917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 sz="2400"/>
            </a:pPr>
            <a:r>
              <a:rPr lang="en-CA" sz="1700">
                <a:latin typeface="Times New Roman" panose="02020603050405020304" pitchFamily="18" charset="0"/>
                <a:cs typeface="Times New Roman" panose="02020603050405020304" pitchFamily="18" charset="0"/>
              </a:rPr>
              <a:t>Ingest FSDD audio and assign labels (digits 0–9 as bird classes).</a:t>
            </a:r>
          </a:p>
          <a:p>
            <a:pPr>
              <a:lnSpc>
                <a:spcPct val="90000"/>
              </a:lnSpc>
              <a:defRPr sz="2400"/>
            </a:pPr>
            <a:r>
              <a:rPr lang="en-CA" sz="1700">
                <a:latin typeface="Times New Roman" panose="02020603050405020304" pitchFamily="18" charset="0"/>
                <a:cs typeface="Times New Roman" panose="02020603050405020304" pitchFamily="18" charset="0"/>
              </a:rPr>
              <a:t>Configure MFCC / log-mel signal processing block with MCU-friendly feature size.</a:t>
            </a:r>
          </a:p>
          <a:p>
            <a:pPr>
              <a:lnSpc>
                <a:spcPct val="90000"/>
              </a:lnSpc>
              <a:defRPr sz="2400"/>
            </a:pPr>
            <a:r>
              <a:rPr lang="en-CA" sz="1700">
                <a:latin typeface="Times New Roman" panose="02020603050405020304" pitchFamily="18" charset="0"/>
                <a:cs typeface="Times New Roman" panose="02020603050405020304" pitchFamily="18" charset="0"/>
              </a:rPr>
              <a:t>Design a small neural network for audio classification in Edge Impulse Studio.</a:t>
            </a:r>
          </a:p>
          <a:p>
            <a:pPr>
              <a:lnSpc>
                <a:spcPct val="90000"/>
              </a:lnSpc>
              <a:defRPr sz="2400"/>
            </a:pPr>
            <a:r>
              <a:rPr lang="en-CA" sz="1700">
                <a:latin typeface="Times New Roman" panose="02020603050405020304" pitchFamily="18" charset="0"/>
                <a:cs typeface="Times New Roman" panose="02020603050405020304" pitchFamily="18" charset="0"/>
              </a:rPr>
              <a:t>Train, validate, and quantize the model to INT8 for TinyML deployment.</a:t>
            </a:r>
          </a:p>
          <a:p>
            <a:pPr>
              <a:lnSpc>
                <a:spcPct val="90000"/>
              </a:lnSpc>
              <a:defRPr sz="2400"/>
            </a:pPr>
            <a:r>
              <a:rPr lang="en-CA" sz="1700">
                <a:latin typeface="Times New Roman" panose="02020603050405020304" pitchFamily="18" charset="0"/>
                <a:cs typeface="Times New Roman" panose="02020603050405020304" pitchFamily="18" charset="0"/>
              </a:rPr>
              <a:t>Export the model as an Arduino library (Bird-Sound_inferencing.h + C++ runtime).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65CB3E-EBEE-12BA-53E7-F2E8A77D0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1" y="2550035"/>
            <a:ext cx="4058904" cy="228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II – Arduino Nano 33 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Rev2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25" y="2198362"/>
            <a:ext cx="4737600" cy="39177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defRPr sz="2400"/>
            </a:pP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the Edge Impulse Arduino library and include Bird-</a:t>
            </a:r>
            <a:r>
              <a:rPr lang="en-CA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Sound_inferencing.h</a:t>
            </a: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defRPr sz="2400"/>
            </a:pP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serial, PDM microphone, and inference buffer in setup().</a:t>
            </a:r>
          </a:p>
          <a:p>
            <a:pPr>
              <a:lnSpc>
                <a:spcPct val="150000"/>
              </a:lnSpc>
              <a:defRPr sz="2400"/>
            </a:pP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PDM callback to fill an int16_t buffer with live microphone samples.</a:t>
            </a:r>
          </a:p>
          <a:p>
            <a:pPr>
              <a:lnSpc>
                <a:spcPct val="150000"/>
              </a:lnSpc>
              <a:defRPr sz="2400"/>
            </a:pP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loop(), wrap samples into </a:t>
            </a:r>
            <a:r>
              <a:rPr lang="en-CA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signal_t</a:t>
            </a: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call </a:t>
            </a:r>
            <a:r>
              <a:rPr lang="en-CA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run_classifier</a:t>
            </a: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on the device.</a:t>
            </a:r>
          </a:p>
          <a:p>
            <a:pPr>
              <a:lnSpc>
                <a:spcPct val="150000"/>
              </a:lnSpc>
              <a:defRPr sz="2400"/>
            </a:pPr>
            <a:r>
              <a:rPr lang="en-CA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predicted class probabilities and timing info over the serial monitor.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2AE6DC-0005-6883-8EF1-1C6279D40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525" y="2716104"/>
            <a:ext cx="3591379" cy="269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79959-24D8-3029-7CA1-06EB6D47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101277"/>
            <a:ext cx="3276452" cy="1467631"/>
          </a:xfrm>
        </p:spPr>
        <p:txBody>
          <a:bodyPr anchor="b">
            <a:normAutofit/>
          </a:bodyPr>
          <a:lstStyle/>
          <a:p>
            <a:r>
              <a:rPr kumimoji="1" lang="en" altLang="zh-CN" sz="3750"/>
              <a:t>Data Strategy: Impulse Design</a:t>
            </a:r>
            <a:endParaRPr kumimoji="1" lang="zh-CN" altLang="en-US" sz="375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A578EE-08AE-4D8E-7D21-AB6A53E4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3011924"/>
            <a:ext cx="3182692" cy="2490501"/>
          </a:xfrm>
        </p:spPr>
        <p:txBody>
          <a:bodyPr>
            <a:normAutofit/>
          </a:bodyPr>
          <a:lstStyle/>
          <a:p>
            <a:r>
              <a:rPr kumimoji="1" lang="en" altLang="zh-CN" sz="900" dirty="0"/>
              <a:t>Target Classes: Dove, </a:t>
            </a:r>
            <a:r>
              <a:rPr kumimoji="1" lang="en" altLang="zh-CN" sz="900" dirty="0" err="1"/>
              <a:t>Huamei</a:t>
            </a:r>
            <a:r>
              <a:rPr kumimoji="1" lang="en" altLang="zh-CN" sz="900" dirty="0"/>
              <a:t>, Parrot, Sparrow</a:t>
            </a:r>
          </a:p>
          <a:p>
            <a:pPr marL="0" indent="0">
              <a:buNone/>
            </a:pPr>
            <a:endParaRPr kumimoji="1" lang="en" altLang="zh-CN" sz="900" dirty="0"/>
          </a:p>
          <a:p>
            <a:r>
              <a:rPr kumimoji="1" lang="en" altLang="zh-CN" sz="900" dirty="0"/>
              <a:t>Negative Class: Environment (Robust background noise)</a:t>
            </a:r>
          </a:p>
          <a:p>
            <a:pPr marL="0" indent="0">
              <a:buNone/>
            </a:pPr>
            <a:endParaRPr kumimoji="1" lang="en" altLang="zh-CN" sz="900" dirty="0"/>
          </a:p>
          <a:p>
            <a:r>
              <a:rPr kumimoji="1" lang="en" altLang="zh-CN" sz="900" dirty="0"/>
              <a:t>Time Series Settings:</a:t>
            </a:r>
          </a:p>
          <a:p>
            <a:pPr marL="0" indent="0">
              <a:buNone/>
            </a:pPr>
            <a:r>
              <a:rPr kumimoji="1" lang="en" altLang="zh-CN" sz="900" dirty="0"/>
              <a:t>- Window Size: 1000 </a:t>
            </a:r>
            <a:r>
              <a:rPr kumimoji="1" lang="en" altLang="zh-CN" sz="900" dirty="0" err="1"/>
              <a:t>ms</a:t>
            </a:r>
            <a:r>
              <a:rPr kumimoji="1" lang="en" altLang="zh-CN" sz="900" dirty="0"/>
              <a:t> (Captures full call)</a:t>
            </a:r>
          </a:p>
          <a:p>
            <a:pPr marL="0" indent="0">
              <a:buNone/>
            </a:pPr>
            <a:r>
              <a:rPr kumimoji="1" lang="en" altLang="zh-CN" sz="900" dirty="0"/>
              <a:t>- Window Increase: 500 </a:t>
            </a:r>
            <a:r>
              <a:rPr kumimoji="1" lang="en" altLang="zh-CN" sz="900" dirty="0" err="1"/>
              <a:t>ms</a:t>
            </a:r>
            <a:r>
              <a:rPr kumimoji="1" lang="en" altLang="zh-CN" sz="900" dirty="0"/>
              <a:t> (Overlap for onset detection)
- Frequency: 44.1 kHz</a:t>
            </a:r>
          </a:p>
        </p:txBody>
      </p:sp>
      <p:pic>
        <p:nvPicPr>
          <p:cNvPr id="5" name="图片 4" descr="电脑萤幕的截图&#10;&#10;AI 生成的内容可能不正确。">
            <a:extLst>
              <a:ext uri="{FF2B5EF4-FFF2-40B4-BE49-F238E27FC236}">
                <a16:creationId xmlns:a16="http://schemas.microsoft.com/office/drawing/2014/main" id="{8BBA5B20-0C18-EDD5-8366-175468A3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97" r="18607"/>
          <a:stretch>
            <a:fillRect/>
          </a:stretch>
        </p:blipFill>
        <p:spPr>
          <a:xfrm>
            <a:off x="3983777" y="857257"/>
            <a:ext cx="5159081" cy="514349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269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1"/>
    </mc:Choice>
    <mc:Fallback xmlns="">
      <p:transition spd="slow" advTm="7774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F8BCB16-654C-A4B4-F5E6-59DD7354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51"/>
          <a:stretch>
            <a:fillRect/>
          </a:stretch>
        </p:blipFill>
        <p:spPr>
          <a:xfrm>
            <a:off x="1891767" y="857257"/>
            <a:ext cx="7252232" cy="51434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B2A61A-BA6E-1CD1-C619-A923D108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2866642" cy="1424934"/>
          </a:xfrm>
        </p:spPr>
        <p:txBody>
          <a:bodyPr>
            <a:normAutofit/>
          </a:bodyPr>
          <a:lstStyle/>
          <a:p>
            <a:r>
              <a:rPr kumimoji="1" lang="en" altLang="zh-CN" sz="3000"/>
              <a:t>Feature Extraction: MFCC</a:t>
            </a:r>
            <a:endParaRPr kumimoji="1" lang="zh-CN" altLang="en-US" sz="3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AF94F-5432-9BBA-E98D-758ADC599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82901"/>
            <a:ext cx="2866642" cy="2807072"/>
          </a:xfrm>
        </p:spPr>
        <p:txBody>
          <a:bodyPr>
            <a:normAutofit/>
          </a:bodyPr>
          <a:lstStyle/>
          <a:p>
            <a:r>
              <a:rPr kumimoji="1" lang="en" altLang="zh-CN" sz="900" dirty="0"/>
              <a:t>Method: Mel Frequency Cepstral Coefficients (MFCC)</a:t>
            </a:r>
          </a:p>
          <a:p>
            <a:endParaRPr kumimoji="1" lang="en" altLang="zh-CN" sz="900" dirty="0"/>
          </a:p>
          <a:p>
            <a:r>
              <a:rPr kumimoji="1" lang="en" altLang="zh-CN" sz="900" dirty="0"/>
              <a:t>Parameters:</a:t>
            </a:r>
          </a:p>
          <a:p>
            <a:pPr marL="0" indent="0">
              <a:buNone/>
            </a:pPr>
            <a:r>
              <a:rPr kumimoji="1" lang="en" altLang="zh-CN" sz="900" dirty="0"/>
              <a:t>- Frame length: 0.025, Stride: 0.02</a:t>
            </a:r>
          </a:p>
          <a:p>
            <a:pPr marL="0" indent="0">
              <a:buNone/>
            </a:pPr>
            <a:r>
              <a:rPr kumimoji="1" lang="en" altLang="zh-CN" sz="900" dirty="0"/>
              <a:t>- Coefficients: 13, Filter number: 32</a:t>
            </a:r>
          </a:p>
          <a:p>
            <a:endParaRPr kumimoji="1" lang="en" altLang="zh-CN" sz="900" dirty="0"/>
          </a:p>
          <a:p>
            <a:r>
              <a:rPr kumimoji="1" lang="en" altLang="zh-CN" sz="900" dirty="0"/>
              <a:t>Why MFCC?</a:t>
            </a:r>
          </a:p>
          <a:p>
            <a:pPr marL="0" indent="0">
              <a:buNone/>
            </a:pPr>
            <a:r>
              <a:rPr kumimoji="1" lang="en" altLang="zh-CN" sz="900" dirty="0"/>
              <a:t>- Mimics biological hearing perception</a:t>
            </a:r>
          </a:p>
          <a:p>
            <a:pPr marL="0" indent="0">
              <a:buNone/>
            </a:pPr>
            <a:r>
              <a:rPr kumimoji="1" lang="en" altLang="zh-CN" sz="900" dirty="0"/>
              <a:t>- Separates high-</a:t>
            </a:r>
            <a:r>
              <a:rPr kumimoji="1" lang="en" altLang="zh-CN" sz="900" dirty="0" err="1"/>
              <a:t>freq</a:t>
            </a:r>
            <a:r>
              <a:rPr kumimoji="1" lang="en" altLang="zh-CN" sz="900" dirty="0"/>
              <a:t> bird chirps from low-</a:t>
            </a:r>
            <a:r>
              <a:rPr kumimoji="1" lang="en" altLang="zh-CN" sz="900" dirty="0" err="1"/>
              <a:t>freq</a:t>
            </a:r>
            <a:r>
              <a:rPr kumimoji="1" lang="en" altLang="zh-CN" sz="900" dirty="0"/>
              <a:t> noise</a:t>
            </a:r>
          </a:p>
        </p:txBody>
      </p:sp>
    </p:spTree>
    <p:extLst>
      <p:ext uri="{BB962C8B-B14F-4D97-AF65-F5344CB8AC3E}">
        <p14:creationId xmlns:p14="http://schemas.microsoft.com/office/powerpoint/2010/main" val="2680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7"/>
    </mc:Choice>
    <mc:Fallback xmlns="">
      <p:transition spd="slow" advTm="5420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D6A6C-CE43-BEE5-3D20-4B415D02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1600833"/>
            <a:ext cx="3332366" cy="815864"/>
          </a:xfrm>
        </p:spPr>
        <p:txBody>
          <a:bodyPr anchor="b">
            <a:normAutofit fontScale="90000"/>
          </a:bodyPr>
          <a:lstStyle/>
          <a:p>
            <a:r>
              <a:rPr kumimoji="1" lang="en" altLang="zh-CN" sz="2550"/>
              <a:t>Neural Network Architecture</a:t>
            </a:r>
            <a:endParaRPr kumimoji="1" lang="zh-CN" altLang="en-US" sz="255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68234-2A1F-C5E8-663F-3C6A129D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" y="2870321"/>
            <a:ext cx="3332366" cy="2619651"/>
          </a:xfrm>
        </p:spPr>
        <p:txBody>
          <a:bodyPr>
            <a:normAutofit/>
          </a:bodyPr>
          <a:lstStyle/>
          <a:p>
            <a:r>
              <a:rPr kumimoji="1" lang="en" altLang="zh-CN" sz="900" dirty="0"/>
              <a:t>Input Features: 637 features</a:t>
            </a:r>
          </a:p>
          <a:p>
            <a:pPr marL="0" indent="0">
              <a:buNone/>
            </a:pPr>
            <a:endParaRPr kumimoji="1" lang="en" altLang="zh-CN" sz="900" dirty="0"/>
          </a:p>
          <a:p>
            <a:r>
              <a:rPr kumimoji="1" lang="en" altLang="zh-CN" sz="900" dirty="0"/>
              <a:t>Model Structure: 1D Convolutional Neural Network (CNN)</a:t>
            </a:r>
          </a:p>
          <a:p>
            <a:pPr marL="0" indent="0">
              <a:buNone/>
            </a:pPr>
            <a:r>
              <a:rPr kumimoji="1" lang="en" altLang="zh-CN" sz="900" dirty="0"/>
              <a:t>- Layer 1: 8 filters, kernel size 3</a:t>
            </a:r>
          </a:p>
          <a:p>
            <a:pPr marL="0" indent="0">
              <a:buNone/>
            </a:pPr>
            <a:r>
              <a:rPr kumimoji="1" lang="en" altLang="zh-CN" sz="900" dirty="0"/>
              <a:t>- Layer 2: 16 filters, kernel size 3</a:t>
            </a:r>
          </a:p>
          <a:p>
            <a:pPr marL="0" indent="0">
              <a:buNone/>
            </a:pPr>
            <a:endParaRPr kumimoji="1" lang="en" altLang="zh-CN" sz="900" dirty="0"/>
          </a:p>
          <a:p>
            <a:r>
              <a:rPr kumimoji="1" lang="en" altLang="zh-CN" sz="900" dirty="0"/>
              <a:t>Regularization:</a:t>
            </a:r>
          </a:p>
          <a:p>
            <a:pPr marL="0" indent="0">
              <a:buNone/>
            </a:pPr>
            <a:r>
              <a:rPr kumimoji="1" lang="en" altLang="zh-CN" sz="900" dirty="0"/>
              <a:t>- Dropout Layers (rate 0.25) to prevent overfitting</a:t>
            </a:r>
          </a:p>
          <a:p>
            <a:endParaRPr kumimoji="1" lang="en" altLang="zh-CN" sz="900" dirty="0"/>
          </a:p>
          <a:p>
            <a:r>
              <a:rPr kumimoji="1" lang="en" altLang="zh-CN" sz="900" dirty="0"/>
              <a:t>Training Config: 100 Epochs, Learning Rate 0.005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7E77A1-8FA6-4F0B-F2C0-B1DCFCFE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62" y="1838389"/>
            <a:ext cx="4830318" cy="313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05"/>
    </mc:Choice>
    <mc:Fallback xmlns="">
      <p:transition spd="slow" advTm="5020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1046</Words>
  <Application>Microsoft Office PowerPoint</Application>
  <PresentationFormat>On-screen Show (4:3)</PresentationFormat>
  <Paragraphs>152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</vt:lpstr>
      <vt:lpstr>Times New Roman</vt:lpstr>
      <vt:lpstr>Office Theme</vt:lpstr>
      <vt:lpstr>On-Device Bird Audio Recognition</vt:lpstr>
      <vt:lpstr>Introduction</vt:lpstr>
      <vt:lpstr>Motivation</vt:lpstr>
      <vt:lpstr>Motivation-Cont.</vt:lpstr>
      <vt:lpstr>Methodology I – Edge Impulse Pipeline</vt:lpstr>
      <vt:lpstr>Methodology II – Arduino Nano 33 BLE Rev2</vt:lpstr>
      <vt:lpstr>Data Strategy: Impulse Design</vt:lpstr>
      <vt:lpstr>Feature Extraction: MFCC</vt:lpstr>
      <vt:lpstr>Neural Network Architecture</vt:lpstr>
      <vt:lpstr>Model Performance Results</vt:lpstr>
      <vt:lpstr>Deployment on Arduino Nano 33 BLE Sense</vt:lpstr>
      <vt:lpstr>Implementation</vt:lpstr>
      <vt:lpstr>Hardware Limitation: Nano 33 BLE Rev2 Microphone Issue</vt:lpstr>
      <vt:lpstr>Workaround: File-Based Bird Audio Recognition</vt:lpstr>
      <vt:lpstr>File-Based: Python Helper Program</vt:lpstr>
      <vt:lpstr>File-Based: Python Helper Program</vt:lpstr>
      <vt:lpstr>Problem faced</vt:lpstr>
      <vt:lpstr>Results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Lu, Kun (aqp8yu)</cp:lastModifiedBy>
  <cp:revision>7</cp:revision>
  <dcterms:created xsi:type="dcterms:W3CDTF">2013-01-27T09:14:16Z</dcterms:created>
  <dcterms:modified xsi:type="dcterms:W3CDTF">2025-12-18T19:51:46Z</dcterms:modified>
  <cp:category/>
</cp:coreProperties>
</file>